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7" r:id="rId8"/>
    <p:sldId id="268" r:id="rId9"/>
    <p:sldId id="266" r:id="rId10"/>
    <p:sldId id="269" r:id="rId11"/>
    <p:sldId id="260" r:id="rId12"/>
    <p:sldId id="270" r:id="rId13"/>
    <p:sldId id="271" r:id="rId14"/>
    <p:sldId id="272" r:id="rId15"/>
    <p:sldId id="261" r:id="rId16"/>
    <p:sldId id="262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iki.ros.org/std_msg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ROS/Tutorials/CreatingMsgAndSr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顏色追蹤</a:t>
            </a:r>
            <a:endParaRPr lang="zh-TW" altLang="en-US" sz="54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楊鴻翊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82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3200" b="1" dirty="0"/>
              <a:t>影像</a:t>
            </a:r>
            <a:r>
              <a:rPr lang="zh-TW" altLang="en-US" sz="3200" b="1" dirty="0" smtClean="0"/>
              <a:t>辨識</a:t>
            </a:r>
            <a:r>
              <a:rPr lang="en-US" altLang="zh-TW" sz="3200" b="1" dirty="0" smtClean="0"/>
              <a:t>-</a:t>
            </a:r>
            <a:r>
              <a:rPr lang="zh-TW" altLang="en-US" sz="3200" b="1" dirty="0" smtClean="0"/>
              <a:t>將處理好的影像使用</a:t>
            </a:r>
            <a:r>
              <a:rPr lang="en-US" altLang="zh-TW" sz="3200" b="1" dirty="0" err="1" smtClean="0"/>
              <a:t>CVBridge</a:t>
            </a:r>
            <a:r>
              <a:rPr lang="zh-TW" altLang="en-US" sz="3200" b="1" dirty="0" smtClean="0"/>
              <a:t>轉換成</a:t>
            </a:r>
            <a:r>
              <a:rPr lang="en-US" altLang="zh-TW" sz="3200" b="1" dirty="0" smtClean="0"/>
              <a:t>ROS</a:t>
            </a:r>
            <a:r>
              <a:rPr lang="zh-TW" altLang="en-US" sz="3200" b="1" dirty="0" smtClean="0"/>
              <a:t>訊息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140" t="44568" r="59536" b="30168"/>
          <a:stretch/>
        </p:blipFill>
        <p:spPr>
          <a:xfrm>
            <a:off x="203508" y="2385588"/>
            <a:ext cx="6088783" cy="413159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800000">
            <a:off x="3075707" y="3519793"/>
            <a:ext cx="3333405" cy="395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007494">
            <a:off x="4782588" y="5093669"/>
            <a:ext cx="1795549" cy="395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675120" y="3532878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建立</a:t>
            </a:r>
            <a:r>
              <a:rPr lang="en-US" altLang="zh-TW" b="1" dirty="0" err="1" smtClean="0"/>
              <a:t>CvBridge</a:t>
            </a:r>
            <a:r>
              <a:rPr lang="zh-TW" altLang="en-US" b="1" dirty="0" smtClean="0"/>
              <a:t>物件用來幫忙轉換影像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99572" y="4488747"/>
            <a:ext cx="540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使用剛剛建立的</a:t>
            </a:r>
            <a:r>
              <a:rPr lang="en-US" altLang="zh-TW" b="1" dirty="0" err="1" smtClean="0"/>
              <a:t>CvBridge</a:t>
            </a:r>
            <a:r>
              <a:rPr lang="zh-TW" altLang="en-US" b="1" dirty="0" smtClean="0"/>
              <a:t>物件中的</a:t>
            </a:r>
            <a:endParaRPr lang="en-US" altLang="zh-TW" b="1" dirty="0" smtClean="0"/>
          </a:p>
          <a:p>
            <a:r>
              <a:rPr lang="en-US" altLang="zh-TW" b="1" dirty="0" smtClean="0"/>
              <a:t>cv2_to_imgmsg(</a:t>
            </a:r>
            <a:r>
              <a:rPr lang="zh-TW" altLang="en-US" b="1" dirty="0" smtClean="0"/>
              <a:t>影像</a:t>
            </a:r>
            <a:r>
              <a:rPr lang="en-US" altLang="zh-TW" b="1" dirty="0" smtClean="0"/>
              <a:t>)</a:t>
            </a:r>
          </a:p>
          <a:p>
            <a:r>
              <a:rPr lang="zh-TW" altLang="en-US" b="1" dirty="0" smtClean="0"/>
              <a:t>來將處理好的影像轉換成</a:t>
            </a:r>
            <a:r>
              <a:rPr lang="en-US" altLang="zh-TW" b="1" dirty="0" smtClean="0"/>
              <a:t>ROS</a:t>
            </a:r>
            <a:r>
              <a:rPr lang="zh-TW" altLang="en-US" b="1" dirty="0" smtClean="0"/>
              <a:t>內建的影像傳遞格式</a:t>
            </a:r>
            <a:endParaRPr lang="en-US" altLang="zh-TW" b="1" dirty="0" smtClean="0"/>
          </a:p>
          <a:p>
            <a:r>
              <a:rPr lang="zh-TW" altLang="en-US" b="1" dirty="0" smtClean="0"/>
              <a:t>*同樣的也有</a:t>
            </a:r>
            <a:r>
              <a:rPr lang="en-US" altLang="zh-TW" b="1" dirty="0" smtClean="0"/>
              <a:t>imgmsg_to_cv2(</a:t>
            </a:r>
            <a:r>
              <a:rPr lang="zh-TW" altLang="en-US" b="1" dirty="0" smtClean="0"/>
              <a:t>影像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來進行逆轉換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2798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建立</a:t>
            </a:r>
            <a:r>
              <a:rPr lang="en-US" altLang="zh-TW" dirty="0" smtClean="0"/>
              <a:t>ROS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建立訊息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cap="none" dirty="0" smtClean="0"/>
              <a:t>1.</a:t>
            </a:r>
            <a:r>
              <a:rPr lang="zh-TW" altLang="en-US" cap="none" dirty="0" smtClean="0"/>
              <a:t>在建立的</a:t>
            </a:r>
            <a:r>
              <a:rPr lang="en-US" altLang="zh-TW" cap="none" dirty="0" smtClean="0"/>
              <a:t>package(</a:t>
            </a:r>
            <a:r>
              <a:rPr lang="zh-TW" altLang="en-US" cap="none" dirty="0" smtClean="0"/>
              <a:t>舉例</a:t>
            </a:r>
            <a:r>
              <a:rPr lang="en-US" altLang="zh-TW" cap="none" dirty="0" smtClean="0"/>
              <a:t>:examples)</a:t>
            </a:r>
            <a:r>
              <a:rPr lang="zh-TW" altLang="en-US" cap="none" dirty="0" smtClean="0"/>
              <a:t>中創建名為</a:t>
            </a:r>
            <a:r>
              <a:rPr lang="en-US" altLang="zh-TW" cap="none" dirty="0" err="1" smtClean="0"/>
              <a:t>msg</a:t>
            </a:r>
            <a:r>
              <a:rPr lang="zh-TW" altLang="en-US" cap="none" dirty="0" smtClean="0"/>
              <a:t>的資料夾</a:t>
            </a:r>
            <a:r>
              <a:rPr lang="en-US" altLang="zh-TW" cap="none" dirty="0" smtClean="0"/>
              <a:t>(</a:t>
            </a:r>
            <a:r>
              <a:rPr lang="zh-TW" altLang="en-US" cap="none" dirty="0" smtClean="0"/>
              <a:t>一定要這個名稱</a:t>
            </a:r>
            <a:r>
              <a:rPr lang="en-US" altLang="zh-TW" cap="none" dirty="0" smtClean="0"/>
              <a:t>)</a:t>
            </a:r>
          </a:p>
          <a:p>
            <a:r>
              <a:rPr lang="en-US" altLang="zh-TW" cap="none" dirty="0" smtClean="0"/>
              <a:t>2.</a:t>
            </a:r>
            <a:r>
              <a:rPr lang="zh-TW" altLang="en-US" cap="none" dirty="0" smtClean="0"/>
              <a:t>創立一個副檔名為</a:t>
            </a:r>
            <a:r>
              <a:rPr lang="en-US" altLang="zh-TW" cap="none" dirty="0" smtClean="0"/>
              <a:t>.</a:t>
            </a:r>
            <a:r>
              <a:rPr lang="en-US" altLang="zh-TW" cap="none" dirty="0" err="1" smtClean="0"/>
              <a:t>msg</a:t>
            </a:r>
            <a:r>
              <a:rPr lang="zh-TW" altLang="en-US" cap="none" dirty="0" smtClean="0"/>
              <a:t>的檔案</a:t>
            </a:r>
            <a:r>
              <a:rPr lang="en-US" altLang="zh-TW" cap="none" dirty="0" smtClean="0"/>
              <a:t>(</a:t>
            </a:r>
            <a:r>
              <a:rPr lang="zh-TW" altLang="en-US" cap="none" dirty="0" smtClean="0"/>
              <a:t>舉例</a:t>
            </a:r>
            <a:r>
              <a:rPr lang="en-US" altLang="zh-TW" cap="none" dirty="0" smtClean="0"/>
              <a:t>:example02.msg)</a:t>
            </a:r>
          </a:p>
          <a:p>
            <a:r>
              <a:rPr lang="en-US" altLang="zh-TW" cap="none" dirty="0" smtClean="0"/>
              <a:t>3.</a:t>
            </a:r>
            <a:r>
              <a:rPr lang="zh-TW" altLang="en-US" cap="none" dirty="0" smtClean="0"/>
              <a:t>在檔案裡面定義類似</a:t>
            </a:r>
            <a:r>
              <a:rPr lang="en-US" altLang="zh-TW" cap="none" dirty="0" smtClean="0"/>
              <a:t>C++ </a:t>
            </a:r>
            <a:r>
              <a:rPr lang="en-US" altLang="zh-TW" cap="none" dirty="0" err="1" smtClean="0"/>
              <a:t>struct</a:t>
            </a:r>
            <a:r>
              <a:rPr lang="zh-TW" altLang="en-US" cap="none" dirty="0" smtClean="0"/>
              <a:t>格式的資料</a:t>
            </a:r>
            <a:endParaRPr lang="en-US" altLang="zh-TW" cap="none" dirty="0" smtClean="0"/>
          </a:p>
          <a:p>
            <a:pPr lvl="1"/>
            <a:r>
              <a:rPr lang="zh-TW" altLang="en-US" cap="none" dirty="0" smtClean="0"/>
              <a:t>可參考 </a:t>
            </a:r>
            <a:r>
              <a:rPr lang="en-US" altLang="zh-TW" cap="none" dirty="0" smtClean="0"/>
              <a:t>:</a:t>
            </a:r>
            <a:r>
              <a:rPr lang="zh-TW" altLang="en-US" cap="none" dirty="0" smtClean="0"/>
              <a:t> </a:t>
            </a:r>
            <a:r>
              <a:rPr lang="en-US" altLang="zh-TW" cap="none" dirty="0">
                <a:hlinkClick r:id="rId2"/>
              </a:rPr>
              <a:t>http://</a:t>
            </a:r>
            <a:r>
              <a:rPr lang="en-US" altLang="zh-TW" cap="none" dirty="0" smtClean="0">
                <a:hlinkClick r:id="rId2"/>
              </a:rPr>
              <a:t>wiki.ros.org/std_msgs</a:t>
            </a:r>
            <a:endParaRPr lang="en-US" altLang="zh-TW" cap="none" dirty="0" smtClean="0"/>
          </a:p>
          <a:p>
            <a:endParaRPr lang="zh-TW" altLang="en-US" cap="none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3935" t="64362" r="68334" b="28997"/>
          <a:stretch/>
        </p:blipFill>
        <p:spPr>
          <a:xfrm>
            <a:off x="8315651" y="3171573"/>
            <a:ext cx="3105061" cy="1500179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6600305" y="3341717"/>
            <a:ext cx="13799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468071" y="27099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舉例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175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建立</a:t>
            </a:r>
            <a:r>
              <a:rPr lang="en-US" altLang="zh-TW" dirty="0"/>
              <a:t>ROS</a:t>
            </a:r>
            <a:r>
              <a:rPr lang="zh-TW" altLang="en-US" dirty="0"/>
              <a:t> </a:t>
            </a:r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package.xml</a:t>
            </a:r>
            <a:r>
              <a:rPr lang="zh-TW" altLang="en-US" dirty="0" smtClean="0"/>
              <a:t>的修改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cap="none" dirty="0" smtClean="0"/>
              <a:t>以前面的</a:t>
            </a:r>
            <a:r>
              <a:rPr lang="en-US" altLang="zh-TW" cap="none" dirty="0" smtClean="0"/>
              <a:t>package – examples</a:t>
            </a:r>
            <a:r>
              <a:rPr lang="zh-TW" altLang="en-US" cap="none" dirty="0" smtClean="0"/>
              <a:t>中的</a:t>
            </a:r>
            <a:r>
              <a:rPr lang="en-US" altLang="zh-TW" cap="none" dirty="0" smtClean="0"/>
              <a:t>example02.msg</a:t>
            </a:r>
            <a:r>
              <a:rPr lang="zh-TW" altLang="en-US" cap="none" dirty="0" smtClean="0"/>
              <a:t>為例</a:t>
            </a:r>
            <a:endParaRPr lang="en-US" altLang="zh-TW" cap="none" dirty="0" smtClean="0"/>
          </a:p>
          <a:p>
            <a:r>
              <a:rPr lang="zh-TW" altLang="en-US" cap="none" dirty="0" smtClean="0"/>
              <a:t>在</a:t>
            </a:r>
            <a:r>
              <a:rPr lang="en-US" altLang="zh-TW" cap="none" dirty="0" smtClean="0"/>
              <a:t>package.xml</a:t>
            </a:r>
            <a:r>
              <a:rPr lang="zh-TW" altLang="en-US" cap="none" dirty="0" smtClean="0"/>
              <a:t>中加入</a:t>
            </a:r>
            <a:endParaRPr lang="en-US" altLang="zh-TW" cap="none" dirty="0" smtClean="0"/>
          </a:p>
          <a:p>
            <a:pPr lvl="1"/>
            <a:r>
              <a:rPr lang="en-US" altLang="zh-TW" cap="none" dirty="0" smtClean="0"/>
              <a:t>&lt;</a:t>
            </a:r>
            <a:r>
              <a:rPr lang="en-US" altLang="zh-TW" cap="none" dirty="0" err="1" smtClean="0"/>
              <a:t>build_depend</a:t>
            </a:r>
            <a:r>
              <a:rPr lang="en-US" altLang="zh-TW" cap="none" dirty="0" smtClean="0"/>
              <a:t>&gt;</a:t>
            </a:r>
            <a:r>
              <a:rPr lang="en-US" altLang="zh-TW" cap="none" dirty="0" err="1" smtClean="0"/>
              <a:t>message_generation</a:t>
            </a:r>
            <a:r>
              <a:rPr lang="en-US" altLang="zh-TW" cap="none" dirty="0" smtClean="0"/>
              <a:t>&lt;/</a:t>
            </a:r>
            <a:r>
              <a:rPr lang="en-US" altLang="zh-TW" cap="none" dirty="0" err="1" smtClean="0"/>
              <a:t>build_depend</a:t>
            </a:r>
            <a:r>
              <a:rPr lang="en-US" altLang="zh-TW" cap="none" dirty="0" smtClean="0"/>
              <a:t>&gt;</a:t>
            </a:r>
          </a:p>
          <a:p>
            <a:pPr lvl="1"/>
            <a:r>
              <a:rPr lang="en-US" altLang="zh-TW" cap="none" dirty="0" smtClean="0"/>
              <a:t>&lt;</a:t>
            </a:r>
            <a:r>
              <a:rPr lang="en-US" altLang="zh-TW" cap="none" dirty="0" err="1" smtClean="0"/>
              <a:t>build_depend</a:t>
            </a:r>
            <a:r>
              <a:rPr lang="en-US" altLang="zh-TW" cap="none" dirty="0" smtClean="0"/>
              <a:t>&gt;</a:t>
            </a:r>
            <a:r>
              <a:rPr lang="zh-TW" altLang="en-US" cap="none" dirty="0" smtClean="0"/>
              <a:t>使用到的別的自訂訊息</a:t>
            </a:r>
            <a:r>
              <a:rPr lang="en-US" altLang="zh-TW" cap="none" dirty="0" smtClean="0"/>
              <a:t>&lt;/</a:t>
            </a:r>
            <a:r>
              <a:rPr lang="en-US" altLang="zh-TW" cap="none" dirty="0" err="1" smtClean="0"/>
              <a:t>build_depend</a:t>
            </a:r>
            <a:r>
              <a:rPr lang="en-US" altLang="zh-TW" cap="none" dirty="0" smtClean="0"/>
              <a:t>&gt;  </a:t>
            </a:r>
          </a:p>
          <a:p>
            <a:pPr lvl="1"/>
            <a:r>
              <a:rPr lang="en-US" altLang="zh-TW" cap="none" dirty="0" smtClean="0"/>
              <a:t>&lt;</a:t>
            </a:r>
            <a:r>
              <a:rPr lang="en-US" altLang="zh-TW" cap="none" dirty="0" err="1" smtClean="0"/>
              <a:t>exec_depend</a:t>
            </a:r>
            <a:r>
              <a:rPr lang="en-US" altLang="zh-TW" cap="none" dirty="0" smtClean="0"/>
              <a:t>&gt;</a:t>
            </a:r>
            <a:r>
              <a:rPr lang="en-US" altLang="zh-TW" cap="none" dirty="0" err="1" smtClean="0"/>
              <a:t>message_runtime</a:t>
            </a:r>
            <a:r>
              <a:rPr lang="en-US" altLang="zh-TW" cap="none" dirty="0" smtClean="0"/>
              <a:t>&lt;/</a:t>
            </a:r>
            <a:r>
              <a:rPr lang="en-US" altLang="zh-TW" cap="none" dirty="0" err="1" smtClean="0"/>
              <a:t>exec_depend</a:t>
            </a:r>
            <a:r>
              <a:rPr lang="en-US" altLang="zh-TW" cap="none" dirty="0" smtClean="0"/>
              <a:t>&gt;</a:t>
            </a:r>
          </a:p>
          <a:p>
            <a:pPr lvl="1"/>
            <a:r>
              <a:rPr lang="en-US" altLang="zh-TW" cap="none" dirty="0" smtClean="0"/>
              <a:t>&lt;</a:t>
            </a:r>
            <a:r>
              <a:rPr lang="en-US" altLang="zh-TW" cap="none" dirty="0" err="1" smtClean="0"/>
              <a:t>exec_depend</a:t>
            </a:r>
            <a:r>
              <a:rPr lang="en-US" altLang="zh-TW" cap="none" dirty="0" smtClean="0"/>
              <a:t>&gt;</a:t>
            </a:r>
            <a:r>
              <a:rPr lang="zh-TW" altLang="en-US" cap="none" dirty="0" smtClean="0"/>
              <a:t>使用到的別的自訂訊息</a:t>
            </a:r>
            <a:r>
              <a:rPr lang="en-US" altLang="zh-TW" cap="none" dirty="0" smtClean="0"/>
              <a:t>&lt;/</a:t>
            </a:r>
            <a:r>
              <a:rPr lang="en-US" altLang="zh-TW" cap="none" dirty="0" err="1" smtClean="0"/>
              <a:t>exec_depend</a:t>
            </a:r>
            <a:r>
              <a:rPr lang="en-US" altLang="zh-TW" cap="none" dirty="0" smtClean="0"/>
              <a:t>&gt;</a:t>
            </a:r>
            <a:endParaRPr lang="zh-TW" altLang="en-US" cap="none" dirty="0"/>
          </a:p>
        </p:txBody>
      </p:sp>
      <p:sp>
        <p:nvSpPr>
          <p:cNvPr id="4" name="向右箭號 3"/>
          <p:cNvSpPr/>
          <p:nvPr/>
        </p:nvSpPr>
        <p:spPr>
          <a:xfrm>
            <a:off x="7398328" y="3621945"/>
            <a:ext cx="98090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20618277">
            <a:off x="7398328" y="4477972"/>
            <a:ext cx="98090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595360" y="369085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比方說程式範例</a:t>
            </a:r>
            <a:r>
              <a:rPr lang="zh-TW" altLang="en-US" dirty="0"/>
              <a:t>中</a:t>
            </a:r>
            <a:r>
              <a:rPr lang="zh-TW" altLang="en-US" dirty="0" smtClean="0"/>
              <a:t>使用到的</a:t>
            </a:r>
            <a:endParaRPr lang="en-US" altLang="zh-TW" dirty="0" smtClean="0"/>
          </a:p>
          <a:p>
            <a:r>
              <a:rPr lang="en-US" altLang="zh-TW" dirty="0" err="1"/>
              <a:t>s</a:t>
            </a:r>
            <a:r>
              <a:rPr lang="en-US" altLang="zh-TW" dirty="0" err="1" smtClean="0"/>
              <a:t>ensor_msgs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02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建立</a:t>
            </a:r>
            <a:r>
              <a:rPr lang="en-US" altLang="zh-TW" dirty="0"/>
              <a:t>ROS</a:t>
            </a:r>
            <a:r>
              <a:rPr lang="zh-TW" altLang="en-US" dirty="0"/>
              <a:t> </a:t>
            </a:r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CMakeLists.txt</a:t>
            </a:r>
            <a:r>
              <a:rPr lang="zh-TW" altLang="en-US" dirty="0" smtClean="0"/>
              <a:t>的修改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cap="none" dirty="0" smtClean="0"/>
              <a:t>以前面的</a:t>
            </a:r>
            <a:r>
              <a:rPr lang="en-US" altLang="zh-TW" cap="none" dirty="0" smtClean="0"/>
              <a:t>package – examples</a:t>
            </a:r>
            <a:r>
              <a:rPr lang="zh-TW" altLang="en-US" cap="none" dirty="0" smtClean="0"/>
              <a:t>中的</a:t>
            </a:r>
            <a:r>
              <a:rPr lang="en-US" altLang="zh-TW" cap="none" dirty="0" smtClean="0"/>
              <a:t>example02.msg</a:t>
            </a:r>
            <a:r>
              <a:rPr lang="zh-TW" altLang="en-US" cap="none" dirty="0" smtClean="0"/>
              <a:t>為例</a:t>
            </a:r>
            <a:endParaRPr lang="en-US" altLang="zh-TW" cap="none" dirty="0" smtClean="0"/>
          </a:p>
          <a:p>
            <a:r>
              <a:rPr lang="zh-TW" altLang="en-US" cap="none" dirty="0" smtClean="0"/>
              <a:t>在</a:t>
            </a:r>
            <a:r>
              <a:rPr lang="en-US" altLang="zh-TW" cap="none" dirty="0" smtClean="0"/>
              <a:t>CMakeLists.txt</a:t>
            </a:r>
            <a:r>
              <a:rPr lang="zh-TW" altLang="en-US" cap="none" dirty="0" smtClean="0"/>
              <a:t>中修改與添加</a:t>
            </a:r>
            <a:endParaRPr lang="en-US" altLang="zh-TW" cap="none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64631" t="50247" r="16850" b="37984"/>
          <a:stretch/>
        </p:blipFill>
        <p:spPr>
          <a:xfrm>
            <a:off x="1013527" y="3879849"/>
            <a:ext cx="3386667" cy="12107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3472" t="21440" r="64676" b="67902"/>
          <a:stretch/>
        </p:blipFill>
        <p:spPr>
          <a:xfrm>
            <a:off x="1013527" y="5242981"/>
            <a:ext cx="5825066" cy="10964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473" t="59300" r="87774" b="34074"/>
          <a:stretch/>
        </p:blipFill>
        <p:spPr>
          <a:xfrm>
            <a:off x="8287856" y="4373016"/>
            <a:ext cx="1600826" cy="6815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3485" t="67550" r="87719" b="23813"/>
          <a:stretch/>
        </p:blipFill>
        <p:spPr>
          <a:xfrm>
            <a:off x="4968396" y="4041015"/>
            <a:ext cx="1608665" cy="88840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871651" y="343431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添加其他需要用來組合自訂訊息的資料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4770" y="367081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將這次要產生的資定訊息加入</a:t>
            </a:r>
            <a:endParaRPr lang="en-US" altLang="zh-TW" dirty="0" smtClean="0"/>
          </a:p>
          <a:p>
            <a:pPr algn="ctr"/>
            <a:r>
              <a:rPr lang="en-US" altLang="zh-TW" dirty="0" err="1"/>
              <a:t>a</a:t>
            </a:r>
            <a:r>
              <a:rPr lang="en-US" altLang="zh-TW" dirty="0" err="1" smtClean="0"/>
              <a:t>dd_message_files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1097280" y="4596939"/>
            <a:ext cx="1795549" cy="3491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1230284" y="5760269"/>
            <a:ext cx="5608309" cy="208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968396" y="4041016"/>
            <a:ext cx="1608665" cy="8884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8384530" y="4682426"/>
            <a:ext cx="1324735" cy="2303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6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建立</a:t>
            </a:r>
            <a:r>
              <a:rPr lang="en-US" altLang="zh-TW" dirty="0"/>
              <a:t>ROS</a:t>
            </a:r>
            <a:r>
              <a:rPr lang="zh-TW" altLang="en-US" dirty="0"/>
              <a:t> </a:t>
            </a:r>
            <a:r>
              <a:rPr lang="en-US" altLang="zh-TW" dirty="0" smtClean="0"/>
              <a:t>message – </a:t>
            </a:r>
            <a:r>
              <a:rPr lang="zh-TW" altLang="en-US" dirty="0" smtClean="0"/>
              <a:t>完成前面的步驟後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cap="none" dirty="0" smtClean="0"/>
              <a:t>回到</a:t>
            </a:r>
            <a:r>
              <a:rPr lang="en-US" altLang="zh-TW" cap="none" dirty="0" err="1" smtClean="0"/>
              <a:t>catkin_ws</a:t>
            </a:r>
            <a:r>
              <a:rPr lang="zh-TW" altLang="en-US" cap="none" dirty="0" smtClean="0"/>
              <a:t>資料夾中</a:t>
            </a:r>
            <a:endParaRPr lang="en-US" altLang="zh-TW" cap="none" dirty="0" smtClean="0"/>
          </a:p>
          <a:p>
            <a:r>
              <a:rPr lang="zh-TW" altLang="en-US" cap="none" dirty="0" smtClean="0"/>
              <a:t>重新</a:t>
            </a:r>
            <a:r>
              <a:rPr lang="en-US" altLang="zh-TW" cap="none" dirty="0" err="1" smtClean="0"/>
              <a:t>catkin_make</a:t>
            </a:r>
            <a:endParaRPr lang="en-US" altLang="zh-TW" cap="none" dirty="0" smtClean="0"/>
          </a:p>
          <a:p>
            <a:r>
              <a:rPr lang="zh-TW" altLang="en-US" cap="none" dirty="0" smtClean="0"/>
              <a:t>去</a:t>
            </a:r>
            <a:r>
              <a:rPr lang="en-US" altLang="zh-TW" cap="none" dirty="0" smtClean="0"/>
              <a:t>source </a:t>
            </a:r>
            <a:r>
              <a:rPr lang="en-US" altLang="zh-TW" cap="none" dirty="0" err="1" smtClean="0"/>
              <a:t>catkin_ws</a:t>
            </a:r>
            <a:r>
              <a:rPr lang="en-US" altLang="zh-TW" cap="none" dirty="0" smtClean="0"/>
              <a:t>/</a:t>
            </a:r>
            <a:r>
              <a:rPr lang="en-US" altLang="zh-TW" cap="none" dirty="0" err="1" smtClean="0"/>
              <a:t>devel</a:t>
            </a:r>
            <a:r>
              <a:rPr lang="zh-TW" altLang="en-US" cap="none" dirty="0" smtClean="0"/>
              <a:t>中的</a:t>
            </a:r>
            <a:r>
              <a:rPr lang="en-US" altLang="zh-TW" cap="none" dirty="0" smtClean="0"/>
              <a:t>setup.sh </a:t>
            </a:r>
            <a:r>
              <a:rPr lang="en-US" altLang="zh-TW" cap="none" dirty="0" smtClean="0">
                <a:sym typeface="Wingdings" panose="05000000000000000000" pitchFamily="2" charset="2"/>
              </a:rPr>
              <a:t> source setup.sh</a:t>
            </a:r>
          </a:p>
          <a:p>
            <a:r>
              <a:rPr lang="zh-TW" altLang="en-US" cap="none" dirty="0" smtClean="0">
                <a:sym typeface="Wingdings" panose="05000000000000000000" pitchFamily="2" charset="2"/>
              </a:rPr>
              <a:t>接著使用</a:t>
            </a:r>
            <a:r>
              <a:rPr lang="en-US" altLang="zh-TW" cap="none" dirty="0" err="1" smtClean="0">
                <a:sym typeface="Wingdings" panose="05000000000000000000" pitchFamily="2" charset="2"/>
              </a:rPr>
              <a:t>rosmsg</a:t>
            </a:r>
            <a:r>
              <a:rPr lang="en-US" altLang="zh-TW" cap="none" dirty="0" smtClean="0">
                <a:sym typeface="Wingdings" panose="05000000000000000000" pitchFamily="2" charset="2"/>
              </a:rPr>
              <a:t> show example02</a:t>
            </a:r>
            <a:r>
              <a:rPr lang="zh-TW" altLang="en-US" cap="none" dirty="0" smtClean="0">
                <a:sym typeface="Wingdings" panose="05000000000000000000" pitchFamily="2" charset="2"/>
              </a:rPr>
              <a:t>有出現結果就是我們訊息有更新進去囉</a:t>
            </a:r>
            <a:r>
              <a:rPr lang="en-US" altLang="zh-TW" cap="none" dirty="0" smtClean="0">
                <a:sym typeface="Wingdings" panose="05000000000000000000" pitchFamily="2" charset="2"/>
              </a:rPr>
              <a:t>!</a:t>
            </a:r>
            <a:r>
              <a:rPr lang="en-US" altLang="zh-TW" cap="none" dirty="0" smtClean="0"/>
              <a:t> 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50218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附錄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程式由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轉移到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系列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4009957"/>
          </a:xfrm>
        </p:spPr>
        <p:txBody>
          <a:bodyPr>
            <a:noAutofit/>
          </a:bodyPr>
          <a:lstStyle/>
          <a:p>
            <a:r>
              <a:rPr lang="zh-TW" altLang="en-US" sz="2800" cap="none" dirty="0" smtClean="0"/>
              <a:t>使用</a:t>
            </a:r>
            <a:r>
              <a:rPr lang="en-US" altLang="zh-TW" sz="2800" cap="none" dirty="0" smtClean="0"/>
              <a:t>dos2unix</a:t>
            </a:r>
            <a:r>
              <a:rPr lang="zh-TW" altLang="en-US" sz="2800" cap="none" dirty="0" smtClean="0"/>
              <a:t>來更改文件的結構</a:t>
            </a:r>
            <a:r>
              <a:rPr lang="en-US" altLang="zh-TW" sz="2800" cap="none" dirty="0" smtClean="0"/>
              <a:t>(</a:t>
            </a:r>
            <a:r>
              <a:rPr lang="zh-TW" altLang="en-US" sz="2800" cap="none" dirty="0" smtClean="0"/>
              <a:t>通常是行結尾的問題導致問題</a:t>
            </a:r>
            <a:r>
              <a:rPr lang="en-US" altLang="zh-TW" sz="2800" cap="none" dirty="0" smtClean="0"/>
              <a:t>)</a:t>
            </a:r>
          </a:p>
          <a:p>
            <a:r>
              <a:rPr lang="zh-TW" altLang="en-US" sz="2800" cap="none" dirty="0" smtClean="0"/>
              <a:t>安裝</a:t>
            </a:r>
            <a:r>
              <a:rPr lang="en-US" altLang="zh-TW" sz="2800" cap="none" dirty="0" smtClean="0"/>
              <a:t>:</a:t>
            </a:r>
          </a:p>
          <a:p>
            <a:pPr lvl="1"/>
            <a:r>
              <a:rPr lang="en-US" altLang="zh-TW" sz="2400" cap="none" dirty="0" err="1"/>
              <a:t>s</a:t>
            </a:r>
            <a:r>
              <a:rPr lang="en-US" altLang="zh-TW" sz="2400" cap="none" dirty="0" err="1" smtClean="0"/>
              <a:t>udo</a:t>
            </a:r>
            <a:r>
              <a:rPr lang="en-US" altLang="zh-TW" sz="2400" cap="none" dirty="0" smtClean="0"/>
              <a:t> apt install dos2unix</a:t>
            </a:r>
          </a:p>
          <a:p>
            <a:r>
              <a:rPr lang="zh-TW" altLang="en-US" sz="2800" cap="none" dirty="0" smtClean="0"/>
              <a:t>使用</a:t>
            </a:r>
            <a:r>
              <a:rPr lang="en-US" altLang="zh-TW" sz="2800" cap="none" dirty="0" smtClean="0"/>
              <a:t>:</a:t>
            </a:r>
          </a:p>
          <a:p>
            <a:pPr lvl="1"/>
            <a:r>
              <a:rPr lang="en-US" altLang="zh-TW" sz="2400" cap="none" dirty="0" smtClean="0"/>
              <a:t>&gt;&gt;&gt; dos2unix </a:t>
            </a:r>
            <a:r>
              <a:rPr lang="zh-TW" altLang="en-US" sz="2400" cap="none" dirty="0" smtClean="0"/>
              <a:t>文件名稱</a:t>
            </a:r>
            <a:endParaRPr lang="en-US" altLang="zh-TW" sz="2400" cap="none" dirty="0" smtClean="0"/>
          </a:p>
          <a:p>
            <a:pPr lvl="1"/>
            <a:r>
              <a:rPr lang="zh-TW" altLang="en-US" sz="2400" cap="none" dirty="0" smtClean="0"/>
              <a:t>舉例</a:t>
            </a:r>
            <a:r>
              <a:rPr lang="en-US" altLang="zh-TW" sz="2400" cap="none" dirty="0" smtClean="0"/>
              <a:t>:</a:t>
            </a:r>
          </a:p>
          <a:p>
            <a:pPr lvl="2"/>
            <a:r>
              <a:rPr lang="en-US" altLang="zh-TW" sz="2000" cap="none" dirty="0"/>
              <a:t>d</a:t>
            </a:r>
            <a:r>
              <a:rPr lang="en-US" altLang="zh-TW" sz="2000" cap="none" dirty="0" smtClean="0"/>
              <a:t>os2unix cool.py</a:t>
            </a:r>
            <a:endParaRPr lang="zh-TW" alt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2521369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附錄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虛擬機使用</a:t>
            </a:r>
            <a:r>
              <a:rPr lang="en-US" altLang="zh-TW" dirty="0" smtClean="0"/>
              <a:t>Webcam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cap="none" dirty="0" smtClean="0"/>
              <a:t>VirtualBox</a:t>
            </a:r>
            <a:r>
              <a:rPr lang="zh-TW" altLang="en-US" cap="none" dirty="0" smtClean="0"/>
              <a:t>需要安裝</a:t>
            </a:r>
            <a:r>
              <a:rPr lang="en-US" altLang="zh-TW" cap="none" dirty="0" smtClean="0"/>
              <a:t>guest Additions </a:t>
            </a:r>
            <a:r>
              <a:rPr lang="zh-TW" altLang="en-US" cap="none" dirty="0" smtClean="0"/>
              <a:t>與 </a:t>
            </a:r>
            <a:r>
              <a:rPr lang="en-US" altLang="zh-TW" cap="none" dirty="0" err="1" smtClean="0"/>
              <a:t>Extension_pack</a:t>
            </a:r>
            <a:r>
              <a:rPr lang="zh-TW" altLang="en-US" cap="none" dirty="0" smtClean="0"/>
              <a:t>來解決</a:t>
            </a:r>
            <a:endParaRPr lang="en-US" altLang="zh-TW" cap="none" dirty="0" smtClean="0"/>
          </a:p>
          <a:p>
            <a:r>
              <a:rPr lang="zh-TW" altLang="en-US" cap="none" dirty="0" smtClean="0"/>
              <a:t>安裝好兩者後去設定 </a:t>
            </a:r>
            <a:r>
              <a:rPr lang="en-US" altLang="zh-TW" cap="none" dirty="0" smtClean="0">
                <a:sym typeface="Wingdings" panose="05000000000000000000" pitchFamily="2" charset="2"/>
              </a:rPr>
              <a:t> USB</a:t>
            </a:r>
            <a:r>
              <a:rPr lang="zh-TW" altLang="en-US" cap="none" dirty="0" smtClean="0">
                <a:sym typeface="Wingdings" panose="05000000000000000000" pitchFamily="2" charset="2"/>
              </a:rPr>
              <a:t>選擇</a:t>
            </a:r>
            <a:r>
              <a:rPr lang="en-US" altLang="zh-TW" cap="none" dirty="0" smtClean="0">
                <a:sym typeface="Wingdings" panose="05000000000000000000" pitchFamily="2" charset="2"/>
              </a:rPr>
              <a:t>USB2.0</a:t>
            </a:r>
            <a:r>
              <a:rPr lang="zh-TW" altLang="en-US" cap="none" dirty="0" smtClean="0">
                <a:sym typeface="Wingdings" panose="05000000000000000000" pitchFamily="2" charset="2"/>
              </a:rPr>
              <a:t>或是</a:t>
            </a:r>
            <a:r>
              <a:rPr lang="en-US" altLang="zh-TW" cap="none" dirty="0" smtClean="0">
                <a:sym typeface="Wingdings" panose="05000000000000000000" pitchFamily="2" charset="2"/>
              </a:rPr>
              <a:t>3.0</a:t>
            </a:r>
          </a:p>
          <a:p>
            <a:r>
              <a:rPr lang="zh-TW" altLang="en-US" cap="none" dirty="0" smtClean="0">
                <a:sym typeface="Wingdings" panose="05000000000000000000" pitchFamily="2" charset="2"/>
              </a:rPr>
              <a:t>在虛擬機</a:t>
            </a:r>
            <a:r>
              <a:rPr lang="en-US" altLang="zh-TW" cap="none" dirty="0" smtClean="0">
                <a:sym typeface="Wingdings" panose="05000000000000000000" pitchFamily="2" charset="2"/>
              </a:rPr>
              <a:t>(</a:t>
            </a:r>
            <a:r>
              <a:rPr lang="en-US" altLang="zh-TW" cap="none" dirty="0" err="1" smtClean="0">
                <a:sym typeface="Wingdings" panose="05000000000000000000" pitchFamily="2" charset="2"/>
              </a:rPr>
              <a:t>ubuntu</a:t>
            </a:r>
            <a:r>
              <a:rPr lang="en-US" altLang="zh-TW" cap="none" dirty="0" smtClean="0">
                <a:sym typeface="Wingdings" panose="05000000000000000000" pitchFamily="2" charset="2"/>
              </a:rPr>
              <a:t>)</a:t>
            </a:r>
            <a:r>
              <a:rPr lang="zh-TW" altLang="en-US" cap="none" dirty="0" smtClean="0">
                <a:sym typeface="Wingdings" panose="05000000000000000000" pitchFamily="2" charset="2"/>
              </a:rPr>
              <a:t>中安裝</a:t>
            </a:r>
            <a:r>
              <a:rPr lang="en-US" altLang="zh-TW" cap="none" dirty="0" smtClean="0">
                <a:sym typeface="Wingdings" panose="05000000000000000000" pitchFamily="2" charset="2"/>
              </a:rPr>
              <a:t>cheese(</a:t>
            </a:r>
            <a:r>
              <a:rPr lang="zh-TW" altLang="en-US" cap="none" dirty="0" smtClean="0">
                <a:sym typeface="Wingdings" panose="05000000000000000000" pitchFamily="2" charset="2"/>
              </a:rPr>
              <a:t>拍照軟體</a:t>
            </a:r>
            <a:r>
              <a:rPr lang="en-US" altLang="zh-TW" cap="none" dirty="0" smtClean="0">
                <a:sym typeface="Wingdings" panose="05000000000000000000" pitchFamily="2" charset="2"/>
              </a:rPr>
              <a:t>)  </a:t>
            </a:r>
            <a:r>
              <a:rPr lang="en-US" altLang="zh-TW" cap="none" dirty="0" err="1" smtClean="0">
                <a:sym typeface="Wingdings" panose="05000000000000000000" pitchFamily="2" charset="2"/>
              </a:rPr>
              <a:t>sudo</a:t>
            </a:r>
            <a:r>
              <a:rPr lang="en-US" altLang="zh-TW" cap="none" dirty="0" smtClean="0">
                <a:sym typeface="Wingdings" panose="05000000000000000000" pitchFamily="2" charset="2"/>
              </a:rPr>
              <a:t> apt install cheese</a:t>
            </a:r>
          </a:p>
          <a:p>
            <a:r>
              <a:rPr lang="zh-TW" altLang="en-US" cap="none" dirty="0" smtClean="0"/>
              <a:t>將</a:t>
            </a:r>
            <a:r>
              <a:rPr lang="en-US" altLang="zh-TW" cap="none" dirty="0" smtClean="0"/>
              <a:t>VB</a:t>
            </a:r>
            <a:r>
              <a:rPr lang="zh-TW" altLang="en-US" cap="none" dirty="0" smtClean="0"/>
              <a:t>上面裝置</a:t>
            </a:r>
            <a:r>
              <a:rPr lang="en-US" altLang="zh-TW" cap="none" dirty="0" smtClean="0">
                <a:sym typeface="Wingdings" panose="05000000000000000000" pitchFamily="2" charset="2"/>
              </a:rPr>
              <a:t>USB</a:t>
            </a:r>
            <a:r>
              <a:rPr lang="zh-TW" altLang="en-US" cap="none" dirty="0" smtClean="0">
                <a:sym typeface="Wingdings" panose="05000000000000000000" pitchFamily="2" charset="2"/>
              </a:rPr>
              <a:t>，選擇</a:t>
            </a:r>
            <a:r>
              <a:rPr lang="en-US" altLang="zh-TW" cap="none" dirty="0" smtClean="0">
                <a:sym typeface="Wingdings" panose="05000000000000000000" pitchFamily="2" charset="2"/>
              </a:rPr>
              <a:t>webcam</a:t>
            </a:r>
          </a:p>
          <a:p>
            <a:r>
              <a:rPr lang="zh-TW" altLang="en-US" cap="none" dirty="0" smtClean="0">
                <a:sym typeface="Wingdings" panose="05000000000000000000" pitchFamily="2" charset="2"/>
              </a:rPr>
              <a:t>打開</a:t>
            </a:r>
            <a:r>
              <a:rPr lang="en-US" altLang="zh-TW" cap="none" dirty="0" smtClean="0">
                <a:sym typeface="Wingdings" panose="05000000000000000000" pitchFamily="2" charset="2"/>
              </a:rPr>
              <a:t>cheese</a:t>
            </a:r>
            <a:r>
              <a:rPr lang="zh-TW" altLang="en-US" cap="none" dirty="0" smtClean="0">
                <a:sym typeface="Wingdings" panose="05000000000000000000" pitchFamily="2" charset="2"/>
              </a:rPr>
              <a:t>應該可以看到，沒看到就切換個</a:t>
            </a:r>
            <a:r>
              <a:rPr lang="en-US" altLang="zh-TW" cap="none" dirty="0" smtClean="0">
                <a:sym typeface="Wingdings" panose="05000000000000000000" pitchFamily="2" charset="2"/>
              </a:rPr>
              <a:t>USB2.0</a:t>
            </a:r>
            <a:r>
              <a:rPr lang="zh-TW" altLang="en-US" cap="none" dirty="0" smtClean="0">
                <a:sym typeface="Wingdings" panose="05000000000000000000" pitchFamily="2" charset="2"/>
              </a:rPr>
              <a:t>或是</a:t>
            </a:r>
            <a:r>
              <a:rPr lang="en-US" altLang="zh-TW" cap="none" dirty="0" smtClean="0">
                <a:sym typeface="Wingdings" panose="05000000000000000000" pitchFamily="2" charset="2"/>
              </a:rPr>
              <a:t>3.0</a:t>
            </a:r>
            <a:r>
              <a:rPr lang="zh-TW" altLang="en-US" cap="none" dirty="0" smtClean="0">
                <a:sym typeface="Wingdings" panose="05000000000000000000" pitchFamily="2" charset="2"/>
              </a:rPr>
              <a:t>的選項</a:t>
            </a:r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85991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參考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cap="none" dirty="0" smtClean="0"/>
              <a:t>Msg &amp; </a:t>
            </a:r>
            <a:r>
              <a:rPr lang="en-US" altLang="zh-TW" cap="none" dirty="0" err="1" smtClean="0"/>
              <a:t>srv</a:t>
            </a:r>
            <a:r>
              <a:rPr lang="en-US" altLang="zh-TW" cap="none" dirty="0" smtClean="0"/>
              <a:t> message </a:t>
            </a:r>
          </a:p>
          <a:p>
            <a:pPr lvl="1"/>
            <a:r>
              <a:rPr lang="en-US" altLang="zh-TW" cap="none" dirty="0">
                <a:hlinkClick r:id="rId2"/>
              </a:rPr>
              <a:t>http://</a:t>
            </a:r>
            <a:r>
              <a:rPr lang="en-US" altLang="zh-TW" cap="none" dirty="0" smtClean="0">
                <a:hlinkClick r:id="rId2"/>
              </a:rPr>
              <a:t>wiki.ros.org/ROS/Tutorials/CreatingMsgAndSrv</a:t>
            </a:r>
            <a:endParaRPr lang="en-US" altLang="zh-TW" cap="none" dirty="0" smtClean="0"/>
          </a:p>
          <a:p>
            <a:r>
              <a:rPr lang="en-US" altLang="zh-TW" cap="none" dirty="0" err="1" smtClean="0"/>
              <a:t>CvBridge</a:t>
            </a:r>
            <a:r>
              <a:rPr lang="en-US" altLang="zh-TW" cap="none" dirty="0" smtClean="0"/>
              <a:t> </a:t>
            </a:r>
            <a:r>
              <a:rPr lang="en-US" altLang="zh-TW" cap="none" dirty="0" err="1" smtClean="0"/>
              <a:t>def</a:t>
            </a:r>
            <a:r>
              <a:rPr lang="en-US" altLang="zh-TW" cap="none" dirty="0" smtClean="0"/>
              <a:t>(ROS Melodic version)</a:t>
            </a:r>
            <a:endParaRPr lang="en-US" altLang="zh-TW" cap="none" dirty="0"/>
          </a:p>
          <a:p>
            <a:pPr lvl="1"/>
            <a:r>
              <a:rPr lang="en-US" altLang="zh-TW" cap="none" dirty="0"/>
              <a:t>http://docs.ros.org/melodic/api/sensor_msgs/html/image__encodings_8h_source.html</a:t>
            </a:r>
            <a:endParaRPr lang="en-US" altLang="zh-TW" cap="none" dirty="0" smtClean="0"/>
          </a:p>
          <a:p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5515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sz="4400" b="1" dirty="0" smtClean="0"/>
              <a:t>程式流程</a:t>
            </a:r>
            <a:endParaRPr lang="zh-TW" altLang="en-US" sz="44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671444" y="21777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讀取影像</a:t>
            </a:r>
            <a:endParaRPr lang="zh-TW" altLang="en-US" sz="2400" b="1" dirty="0"/>
          </a:p>
        </p:txBody>
      </p:sp>
      <p:sp>
        <p:nvSpPr>
          <p:cNvPr id="5" name="向右箭號 4"/>
          <p:cNvSpPr/>
          <p:nvPr/>
        </p:nvSpPr>
        <p:spPr>
          <a:xfrm rot="2669599">
            <a:off x="2254134" y="2503918"/>
            <a:ext cx="1687484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748" t="57530" r="72796" b="4853"/>
          <a:stretch/>
        </p:blipFill>
        <p:spPr>
          <a:xfrm>
            <a:off x="3718561" y="3921883"/>
            <a:ext cx="2785533" cy="26246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49" y="2710252"/>
            <a:ext cx="1696962" cy="121163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787888" y="337564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抓取固定範圍</a:t>
            </a:r>
            <a:r>
              <a:rPr lang="zh-TW" altLang="en-US" sz="2400" b="1" dirty="0"/>
              <a:t>顏色</a:t>
            </a:r>
          </a:p>
        </p:txBody>
      </p:sp>
      <p:sp>
        <p:nvSpPr>
          <p:cNvPr id="9" name="向右箭號 8"/>
          <p:cNvSpPr/>
          <p:nvPr/>
        </p:nvSpPr>
        <p:spPr>
          <a:xfrm rot="19100295">
            <a:off x="5252258" y="2369430"/>
            <a:ext cx="1687484" cy="681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40196" t="56790" r="37358" b="4314"/>
          <a:stretch/>
        </p:blipFill>
        <p:spPr>
          <a:xfrm>
            <a:off x="6952900" y="987849"/>
            <a:ext cx="2001577" cy="195095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38025" y="4627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填補影像漏洞</a:t>
            </a:r>
            <a:endParaRPr lang="zh-TW" altLang="en-US" sz="2400" b="1" dirty="0"/>
          </a:p>
        </p:txBody>
      </p:sp>
      <p:sp>
        <p:nvSpPr>
          <p:cNvPr id="12" name="向右箭號 11"/>
          <p:cNvSpPr/>
          <p:nvPr/>
        </p:nvSpPr>
        <p:spPr>
          <a:xfrm rot="2733495">
            <a:off x="8465273" y="3061974"/>
            <a:ext cx="978408" cy="880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39787" t="5614" r="37450" b="56053"/>
          <a:stretch/>
        </p:blipFill>
        <p:spPr>
          <a:xfrm>
            <a:off x="9265243" y="4162674"/>
            <a:ext cx="2516722" cy="2383875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10365971" y="5203767"/>
            <a:ext cx="290946" cy="29094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8954477" y="5142497"/>
            <a:ext cx="1495946" cy="413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152763" y="51424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質心</a:t>
            </a:r>
            <a:endParaRPr lang="zh-TW" altLang="en-US" sz="24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495781" y="36159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繪製質心位置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63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 smtClean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使用</a:t>
            </a:r>
            <a:r>
              <a:rPr lang="en-US" altLang="zh-TW" b="1" dirty="0" err="1" smtClean="0"/>
              <a:t>OpenCV</a:t>
            </a:r>
            <a:r>
              <a:rPr lang="zh-TW" altLang="en-US" b="1" dirty="0" smtClean="0"/>
              <a:t>與</a:t>
            </a:r>
            <a:r>
              <a:rPr lang="en-US" altLang="zh-TW" b="1" dirty="0" err="1" smtClean="0"/>
              <a:t>CvBridge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cap="none" dirty="0" err="1" smtClean="0"/>
              <a:t>OpenCV</a:t>
            </a:r>
            <a:r>
              <a:rPr lang="en-US" altLang="zh-TW" cap="none" dirty="0" smtClean="0"/>
              <a:t> : </a:t>
            </a:r>
            <a:r>
              <a:rPr lang="zh-TW" altLang="en-US" cap="none" dirty="0" smtClean="0"/>
              <a:t>用來讀取影像與影像處理的相關功能</a:t>
            </a:r>
            <a:endParaRPr lang="en-US" altLang="zh-TW" cap="none" dirty="0" smtClean="0"/>
          </a:p>
          <a:p>
            <a:r>
              <a:rPr lang="en-US" altLang="zh-TW" cap="none" dirty="0" err="1" smtClean="0"/>
              <a:t>CVBridge</a:t>
            </a:r>
            <a:r>
              <a:rPr lang="en-US" altLang="zh-TW" cap="none" dirty="0" smtClean="0"/>
              <a:t> : </a:t>
            </a:r>
            <a:r>
              <a:rPr lang="zh-TW" altLang="en-US" cap="none" dirty="0" smtClean="0"/>
              <a:t>將影像資訊轉換成</a:t>
            </a:r>
            <a:r>
              <a:rPr lang="en-US" altLang="zh-TW" cap="none" dirty="0" err="1" smtClean="0"/>
              <a:t>OpenCV</a:t>
            </a:r>
            <a:r>
              <a:rPr lang="zh-TW" altLang="en-US" cap="none" dirty="0" smtClean="0"/>
              <a:t>可以看懂的格式或是將處理好的影像轉換成</a:t>
            </a:r>
            <a:r>
              <a:rPr lang="en-US" altLang="zh-TW" cap="none" dirty="0" smtClean="0"/>
              <a:t>ROS</a:t>
            </a:r>
            <a:r>
              <a:rPr lang="zh-TW" altLang="en-US" cap="none" dirty="0" smtClean="0"/>
              <a:t>的傳遞格式</a:t>
            </a:r>
            <a:r>
              <a:rPr lang="en-US" altLang="zh-TW" cap="none" dirty="0" smtClean="0"/>
              <a:t>(</a:t>
            </a:r>
            <a:r>
              <a:rPr lang="en-US" altLang="zh-TW" cap="none" dirty="0" err="1" smtClean="0"/>
              <a:t>sensor_msgs</a:t>
            </a:r>
            <a:r>
              <a:rPr lang="en-US" altLang="zh-TW" cap="none" dirty="0" smtClean="0"/>
              <a:t>/Image)</a:t>
            </a:r>
            <a:endParaRPr lang="zh-TW" altLang="en-US" cap="none" dirty="0"/>
          </a:p>
        </p:txBody>
      </p:sp>
      <p:pic>
        <p:nvPicPr>
          <p:cNvPr id="4098" name="Picture 2" descr="cvbrid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25" y="3503999"/>
            <a:ext cx="3481878" cy="311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6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/>
              <a:t>影像</a:t>
            </a:r>
            <a:r>
              <a:rPr lang="zh-TW" altLang="en-US" b="1" dirty="0" smtClean="0"/>
              <a:t>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讀取影像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808" t="56336" r="66296" b="25223"/>
          <a:stretch/>
        </p:blipFill>
        <p:spPr>
          <a:xfrm>
            <a:off x="442475" y="1911926"/>
            <a:ext cx="6147318" cy="4655127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452709">
            <a:off x="4470470" y="1760692"/>
            <a:ext cx="2779761" cy="302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2558912">
            <a:off x="4503639" y="3612135"/>
            <a:ext cx="2713421" cy="302468"/>
          </a:xfrm>
          <a:prstGeom prst="rightArrow">
            <a:avLst>
              <a:gd name="adj1" fmla="val 449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28956" y="1291364"/>
            <a:ext cx="41207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建立影像讀取物件</a:t>
            </a:r>
            <a:endParaRPr lang="en-US" altLang="zh-TW" sz="2800" b="1" dirty="0" smtClean="0"/>
          </a:p>
          <a:p>
            <a:r>
              <a:rPr lang="en-US" altLang="zh-TW" sz="2800" b="1" dirty="0"/>
              <a:t>c</a:t>
            </a:r>
            <a:r>
              <a:rPr lang="en-US" altLang="zh-TW" sz="2800" b="1" dirty="0" smtClean="0"/>
              <a:t>v2.VideoCapture(</a:t>
            </a:r>
            <a:r>
              <a:rPr lang="zh-TW" altLang="en-US" sz="2800" b="1" dirty="0" smtClean="0"/>
              <a:t>數字</a:t>
            </a:r>
            <a:r>
              <a:rPr lang="en-US" altLang="zh-TW" sz="2800" b="1" dirty="0" smtClean="0"/>
              <a:t>)</a:t>
            </a:r>
          </a:p>
          <a:p>
            <a:r>
              <a:rPr lang="zh-TW" altLang="en-US" sz="2800" b="1" dirty="0" smtClean="0"/>
              <a:t>數字</a:t>
            </a:r>
            <a:r>
              <a:rPr lang="en-US" altLang="zh-TW" sz="2800" b="1" dirty="0" smtClean="0"/>
              <a:t>0:</a:t>
            </a:r>
            <a:r>
              <a:rPr lang="zh-TW" altLang="en-US" sz="2800" b="1" dirty="0" smtClean="0"/>
              <a:t>通常是第一個鏡頭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Linux</a:t>
            </a:r>
            <a:r>
              <a:rPr lang="zh-TW" altLang="en-US" sz="2800" b="1" dirty="0" smtClean="0"/>
              <a:t>有可能是路徑</a:t>
            </a:r>
            <a:r>
              <a:rPr lang="en-US" altLang="zh-TW" sz="2800" b="1" dirty="0" smtClean="0"/>
              <a:t>!</a:t>
            </a:r>
            <a:endParaRPr lang="zh-TW" altLang="en-US" sz="28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47492" y="4253201"/>
            <a:ext cx="4504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讀取影像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第一</a:t>
            </a:r>
            <a:r>
              <a:rPr lang="zh-TW" altLang="en-US" sz="2800" b="1" dirty="0"/>
              <a:t>個</a:t>
            </a:r>
            <a:r>
              <a:rPr lang="zh-TW" altLang="en-US" sz="2800" b="1" dirty="0" smtClean="0"/>
              <a:t>變數是攝影是否成功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第二個是成功後回傳的影</a:t>
            </a:r>
            <a:r>
              <a:rPr lang="zh-TW" altLang="en-US" sz="2800" b="1" dirty="0"/>
              <a:t>像</a:t>
            </a:r>
          </a:p>
        </p:txBody>
      </p:sp>
    </p:spTree>
    <p:extLst>
      <p:ext uri="{BB962C8B-B14F-4D97-AF65-F5344CB8AC3E}">
        <p14:creationId xmlns:p14="http://schemas.microsoft.com/office/powerpoint/2010/main" val="249992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擷取並且傳入處理程式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808" t="56336" r="66296" b="25223"/>
          <a:stretch/>
        </p:blipFill>
        <p:spPr>
          <a:xfrm>
            <a:off x="466226" y="1888176"/>
            <a:ext cx="6147318" cy="4655127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1132214">
            <a:off x="5225065" y="3762918"/>
            <a:ext cx="2178824" cy="302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554314" y="3914152"/>
            <a:ext cx="4019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將擷取下來的影像傳入寫好的副程式中</a:t>
            </a:r>
            <a:endParaRPr lang="zh-TW" altLang="en-US" sz="2800" b="1" dirty="0"/>
          </a:p>
        </p:txBody>
      </p:sp>
      <p:sp>
        <p:nvSpPr>
          <p:cNvPr id="8" name="向右箭號 7"/>
          <p:cNvSpPr/>
          <p:nvPr/>
        </p:nvSpPr>
        <p:spPr>
          <a:xfrm rot="9690629">
            <a:off x="4645653" y="2465031"/>
            <a:ext cx="2779761" cy="302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54314" y="1937508"/>
            <a:ext cx="4356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將擷取下來的影像存放在</a:t>
            </a:r>
            <a:r>
              <a:rPr lang="en-US" altLang="zh-TW" sz="2800" b="1" dirty="0" smtClean="0"/>
              <a:t>image</a:t>
            </a:r>
            <a:r>
              <a:rPr lang="zh-TW" altLang="en-US" sz="2800" b="1" dirty="0" smtClean="0"/>
              <a:t>這個變數中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4774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822" y="69877"/>
            <a:ext cx="10364451" cy="1596177"/>
          </a:xfrm>
        </p:spPr>
        <p:txBody>
          <a:bodyPr/>
          <a:lstStyle/>
          <a:p>
            <a:pPr algn="l"/>
            <a:r>
              <a:rPr lang="zh-TW" altLang="en-US" b="1" dirty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影像處理程式概覽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093" t="11317" r="58565" b="18642"/>
          <a:stretch/>
        </p:blipFill>
        <p:spPr>
          <a:xfrm>
            <a:off x="4263812" y="1213656"/>
            <a:ext cx="3674841" cy="549611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305992" y="1429789"/>
            <a:ext cx="3582785" cy="17955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263812" y="3290138"/>
            <a:ext cx="3624965" cy="10158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63811" y="4433917"/>
            <a:ext cx="3624965" cy="22758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20598425">
            <a:off x="3116415" y="1886137"/>
            <a:ext cx="1120573" cy="882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0800000">
            <a:off x="8122521" y="3356639"/>
            <a:ext cx="1120573" cy="882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966691" y="4855746"/>
            <a:ext cx="1120573" cy="882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82139" y="2264993"/>
            <a:ext cx="253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將影像中符合的顏色範圍擷取出來製作成遮罩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314552" y="3356639"/>
            <a:ext cx="2531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以形態學的方式來處理製作好的遮罩使其與實際情況更為相近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67174" y="4881797"/>
            <a:ext cx="2531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</a:t>
            </a:r>
            <a:r>
              <a:rPr lang="zh-TW" altLang="en-US" dirty="0"/>
              <a:t>用</a:t>
            </a:r>
            <a:r>
              <a:rPr lang="zh-TW" altLang="en-US" dirty="0" smtClean="0"/>
              <a:t>處理好的遮罩來計算物體的重心位置並且回傳訊息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43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製作遮罩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093" t="14193" r="58565" b="63041"/>
          <a:stretch/>
        </p:blipFill>
        <p:spPr>
          <a:xfrm>
            <a:off x="439957" y="1695796"/>
            <a:ext cx="6597929" cy="4995949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0266064">
            <a:off x="4857449" y="1391905"/>
            <a:ext cx="2623033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629963" y="126012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使用高斯模糊來降低拍照時的胡椒鹽雜訊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 descr="ãè¡æ¤é¹½éè¨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266" y="1695795"/>
            <a:ext cx="1173427" cy="11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 rot="10800000">
            <a:off x="4857447" y="2484968"/>
            <a:ext cx="2283185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147406" y="2604191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由</a:t>
            </a:r>
            <a:r>
              <a:rPr lang="en-US" altLang="zh-TW" dirty="0" smtClean="0"/>
              <a:t>RGB</a:t>
            </a:r>
            <a:r>
              <a:rPr lang="zh-TW" altLang="en-US" dirty="0" smtClean="0"/>
              <a:t>顏色空間轉換至</a:t>
            </a:r>
            <a:r>
              <a:rPr lang="en-US" altLang="zh-TW" dirty="0" smtClean="0"/>
              <a:t>HSV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10800000">
            <a:off x="4903429" y="3499143"/>
            <a:ext cx="2283185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186614" y="3618366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紅色再</a:t>
            </a:r>
            <a:r>
              <a:rPr lang="en-US" altLang="zh-TW" dirty="0" smtClean="0"/>
              <a:t>HSV</a:t>
            </a:r>
            <a:r>
              <a:rPr lang="zh-TW" altLang="en-US" dirty="0" smtClean="0"/>
              <a:t>空間中包含了兩段範圍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9773779">
            <a:off x="6686368" y="4898331"/>
            <a:ext cx="851766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608674" y="473684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判斷影像中是否含有這兩個範圍的顏色</a:t>
            </a:r>
            <a:endParaRPr lang="en-US" altLang="zh-TW" dirty="0" smtClean="0"/>
          </a:p>
          <a:p>
            <a:r>
              <a:rPr lang="en-US" altLang="zh-TW" dirty="0" smtClean="0"/>
              <a:t>cv2.inRange(</a:t>
            </a:r>
            <a:r>
              <a:rPr lang="zh-TW" altLang="en-US" dirty="0" smtClean="0"/>
              <a:t>影像</a:t>
            </a:r>
            <a:r>
              <a:rPr lang="en-US" altLang="zh-TW" dirty="0" smtClean="0"/>
              <a:t>, </a:t>
            </a:r>
            <a:r>
              <a:rPr lang="zh-TW" altLang="en-US" dirty="0" smtClean="0"/>
              <a:t>較暗的顏色</a:t>
            </a:r>
            <a:r>
              <a:rPr lang="en-US" altLang="zh-TW" dirty="0" smtClean="0"/>
              <a:t>, </a:t>
            </a:r>
            <a:r>
              <a:rPr lang="zh-TW" altLang="en-US" dirty="0" smtClean="0"/>
              <a:t>較亮的顏色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向右箭號 13"/>
          <p:cNvSpPr/>
          <p:nvPr/>
        </p:nvSpPr>
        <p:spPr>
          <a:xfrm rot="10566376">
            <a:off x="5305929" y="6061538"/>
            <a:ext cx="1771419" cy="411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089259" y="5844322"/>
            <a:ext cx="5226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(1-mask1)xmask2</a:t>
            </a:r>
            <a:r>
              <a:rPr lang="zh-TW" altLang="en-US" dirty="0"/>
              <a:t> </a:t>
            </a:r>
            <a:r>
              <a:rPr lang="en-US" altLang="zh-TW" dirty="0" smtClean="0"/>
              <a:t>: </a:t>
            </a:r>
            <a:r>
              <a:rPr lang="zh-TW" altLang="en-US" dirty="0" smtClean="0"/>
              <a:t>可以得到</a:t>
            </a:r>
            <a:r>
              <a:rPr lang="en-US" altLang="zh-TW" dirty="0" smtClean="0"/>
              <a:t>mask2</a:t>
            </a:r>
            <a:r>
              <a:rPr lang="zh-TW" altLang="en-US" dirty="0" smtClean="0"/>
              <a:t>不含</a:t>
            </a:r>
            <a:r>
              <a:rPr lang="en-US" altLang="zh-TW" dirty="0" smtClean="0"/>
              <a:t>mask1</a:t>
            </a:r>
            <a:r>
              <a:rPr lang="zh-TW" altLang="en-US" dirty="0" smtClean="0"/>
              <a:t>的範圍</a:t>
            </a:r>
            <a:endParaRPr lang="en-US" altLang="zh-TW" dirty="0" smtClean="0"/>
          </a:p>
          <a:p>
            <a:r>
              <a:rPr lang="zh-TW" altLang="en-US" dirty="0" smtClean="0"/>
              <a:t>最後加上</a:t>
            </a:r>
            <a:r>
              <a:rPr lang="en-US" altLang="zh-TW" dirty="0" smtClean="0"/>
              <a:t>mask1</a:t>
            </a:r>
            <a:r>
              <a:rPr lang="zh-TW" altLang="en-US" dirty="0" smtClean="0"/>
              <a:t>就是</a:t>
            </a:r>
            <a:r>
              <a:rPr lang="en-US" altLang="zh-TW" dirty="0" smtClean="0"/>
              <a:t>mask1</a:t>
            </a:r>
            <a:r>
              <a:rPr lang="zh-TW" altLang="en-US" dirty="0" smtClean="0"/>
              <a:t>與</a:t>
            </a:r>
            <a:r>
              <a:rPr lang="en-US" altLang="zh-TW" dirty="0" smtClean="0"/>
              <a:t>mask2</a:t>
            </a:r>
            <a:r>
              <a:rPr lang="zh-TW" altLang="en-US" dirty="0" smtClean="0"/>
              <a:t>的聯集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51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處理較大的雜訊與缺口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331" t="39441" r="62245" b="49338"/>
          <a:stretch/>
        </p:blipFill>
        <p:spPr>
          <a:xfrm>
            <a:off x="382385" y="2214694"/>
            <a:ext cx="5685906" cy="423949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8726180">
            <a:off x="4964305" y="3476312"/>
            <a:ext cx="2259969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9571877">
            <a:off x="3709260" y="5229696"/>
            <a:ext cx="2327483" cy="60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068291" y="4558580"/>
            <a:ext cx="5258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閉</a:t>
            </a:r>
            <a:r>
              <a:rPr lang="zh-TW" altLang="en-US" dirty="0" smtClean="0"/>
              <a:t>運算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先將圖像進行</a:t>
            </a:r>
            <a:r>
              <a:rPr lang="zh-TW" altLang="en-US" dirty="0">
                <a:sym typeface="Wingdings" panose="05000000000000000000" pitchFamily="2" charset="2"/>
              </a:rPr>
              <a:t>膨脹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將大塊中的洞填起</a:t>
            </a:r>
            <a:r>
              <a:rPr lang="zh-TW" altLang="en-US" dirty="0">
                <a:sym typeface="Wingdings" panose="05000000000000000000" pitchFamily="2" charset="2"/>
              </a:rPr>
              <a:t>來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再將圖像進行</a:t>
            </a:r>
            <a:r>
              <a:rPr lang="zh-TW" altLang="en-US" dirty="0" smtClean="0"/>
              <a:t>腐蝕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將不小心被變大的小物件消除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624564" y="2129053"/>
            <a:ext cx="5719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開運算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先將圖像進行腐蝕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小塊的容易不見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再將圖像進行膨脹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將大塊物件不小心被腐蝕的補回來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8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/>
              <a:t>影像辨識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計算重心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132" t="54598" r="63142" b="18566"/>
          <a:stretch/>
        </p:blipFill>
        <p:spPr>
          <a:xfrm>
            <a:off x="409045" y="1890498"/>
            <a:ext cx="4136950" cy="4693183"/>
          </a:xfrm>
          <a:prstGeom prst="rect">
            <a:avLst/>
          </a:prstGeom>
        </p:spPr>
      </p:pic>
      <p:sp>
        <p:nvSpPr>
          <p:cNvPr id="5" name="AutoShape 2" descr="M_{{ij}}=\sum _{x}\sum _{y}x^{i}y^{j}I(x,y)\,\!"/>
          <p:cNvSpPr>
            <a:spLocks noChangeAspect="1" noChangeArrowheads="1"/>
          </p:cNvSpPr>
          <p:nvPr/>
        </p:nvSpPr>
        <p:spPr bwMode="auto">
          <a:xfrm>
            <a:off x="155574" y="-144463"/>
            <a:ext cx="3551901" cy="35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1186" t="53480" r="78536" b="42405"/>
          <a:stretch/>
        </p:blipFill>
        <p:spPr>
          <a:xfrm>
            <a:off x="5384514" y="842961"/>
            <a:ext cx="3913805" cy="88148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293537" y="1778651"/>
            <a:ext cx="67409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其中</a:t>
            </a:r>
            <a:r>
              <a:rPr lang="en-US" altLang="zh-TW" dirty="0" smtClean="0"/>
              <a:t>mask</a:t>
            </a:r>
            <a:r>
              <a:rPr lang="zh-TW" altLang="en-US" dirty="0" smtClean="0"/>
              <a:t>符合顏色的地方是</a:t>
            </a:r>
            <a:r>
              <a:rPr lang="en-US" altLang="zh-TW" dirty="0" smtClean="0"/>
              <a:t>I(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 = 1,</a:t>
            </a:r>
            <a:r>
              <a:rPr lang="zh-TW" altLang="en-US" dirty="0" smtClean="0"/>
              <a:t>不符合是</a:t>
            </a:r>
            <a:r>
              <a:rPr lang="en-US" altLang="zh-TW" dirty="0" smtClean="0"/>
              <a:t>I(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 = 0</a:t>
            </a:r>
          </a:p>
          <a:p>
            <a:r>
              <a:rPr lang="zh-TW" altLang="en-US" dirty="0" smtClean="0"/>
              <a:t>由上式子可以知道</a:t>
            </a:r>
            <a:endParaRPr lang="en-US" altLang="zh-TW" dirty="0" smtClean="0"/>
          </a:p>
          <a:p>
            <a:r>
              <a:rPr lang="en-US" altLang="zh-TW" dirty="0" smtClean="0"/>
              <a:t>M00</a:t>
            </a:r>
            <a:r>
              <a:rPr lang="zh-TW" altLang="en-US" dirty="0" smtClean="0"/>
              <a:t>其實就是總共有幾個</a:t>
            </a:r>
            <a:r>
              <a:rPr lang="en-US" altLang="zh-TW" dirty="0" smtClean="0"/>
              <a:t>I(x, y)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1, </a:t>
            </a:r>
            <a:r>
              <a:rPr lang="zh-TW" altLang="en-US" dirty="0" smtClean="0"/>
              <a:t>也可以當作是符合的物件面積</a:t>
            </a:r>
            <a:endParaRPr lang="en-US" altLang="zh-TW" dirty="0" smtClean="0"/>
          </a:p>
          <a:p>
            <a:r>
              <a:rPr lang="en-US" altLang="zh-TW" dirty="0" smtClean="0"/>
              <a:t>M10</a:t>
            </a:r>
            <a:r>
              <a:rPr lang="zh-TW" altLang="en-US" dirty="0" smtClean="0"/>
              <a:t>就是符合顏色</a:t>
            </a:r>
            <a:r>
              <a:rPr lang="en-US" altLang="zh-TW" dirty="0" smtClean="0"/>
              <a:t>(I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1)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x</a:t>
            </a:r>
            <a:r>
              <a:rPr lang="zh-TW" altLang="en-US" dirty="0" smtClean="0"/>
              <a:t>座標加權的結果</a:t>
            </a:r>
            <a:endParaRPr lang="en-US" altLang="zh-TW" dirty="0" smtClean="0"/>
          </a:p>
          <a:p>
            <a:r>
              <a:rPr lang="en-US" altLang="zh-TW" dirty="0" smtClean="0"/>
              <a:t>M01</a:t>
            </a:r>
            <a:r>
              <a:rPr lang="zh-TW" altLang="en-US" dirty="0" smtClean="0"/>
              <a:t>就是符合顏色</a:t>
            </a:r>
            <a:r>
              <a:rPr lang="en-US" altLang="zh-TW" dirty="0" smtClean="0"/>
              <a:t>(I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1)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y</a:t>
            </a:r>
            <a:r>
              <a:rPr lang="zh-TW" altLang="en-US" dirty="0" smtClean="0"/>
              <a:t>座標加權的結果</a:t>
            </a:r>
            <a:endParaRPr lang="en-US" altLang="zh-TW" dirty="0" smtClean="0"/>
          </a:p>
          <a:p>
            <a:r>
              <a:rPr lang="zh-TW" altLang="en-US" dirty="0" smtClean="0"/>
              <a:t>所以</a:t>
            </a:r>
            <a:endParaRPr lang="en-US" altLang="zh-TW" dirty="0" smtClean="0"/>
          </a:p>
          <a:p>
            <a:r>
              <a:rPr lang="en-US" altLang="zh-TW" dirty="0" smtClean="0"/>
              <a:t>M10/M00</a:t>
            </a:r>
            <a:r>
              <a:rPr lang="zh-TW" altLang="en-US" dirty="0" smtClean="0"/>
              <a:t>就是</a:t>
            </a:r>
            <a:r>
              <a:rPr lang="en-US" altLang="zh-TW" dirty="0" smtClean="0"/>
              <a:t>x</a:t>
            </a:r>
            <a:r>
              <a:rPr lang="zh-TW" altLang="en-US" dirty="0" smtClean="0"/>
              <a:t>的重心位置</a:t>
            </a:r>
            <a:endParaRPr lang="en-US" altLang="zh-TW" dirty="0" smtClean="0"/>
          </a:p>
          <a:p>
            <a:r>
              <a:rPr lang="en-US" altLang="zh-TW" dirty="0" smtClean="0"/>
              <a:t>M01/M00</a:t>
            </a:r>
            <a:r>
              <a:rPr lang="zh-TW" altLang="en-US" dirty="0" smtClean="0"/>
              <a:t>就是</a:t>
            </a:r>
            <a:r>
              <a:rPr lang="en-US" altLang="zh-TW" dirty="0" smtClean="0"/>
              <a:t>y</a:t>
            </a:r>
            <a:r>
              <a:rPr lang="zh-TW" altLang="en-US" dirty="0" smtClean="0"/>
              <a:t>的重心位置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 rot="13332533">
            <a:off x="2263231" y="3297550"/>
            <a:ext cx="3897949" cy="27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817045" y="4646094"/>
            <a:ext cx="5061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cv2.moments(</a:t>
            </a:r>
            <a:r>
              <a:rPr lang="zh-TW" altLang="en-US" sz="2000" b="1" dirty="0" smtClean="0"/>
              <a:t>影像</a:t>
            </a:r>
            <a:r>
              <a:rPr lang="en-US" altLang="zh-TW" sz="2000" b="1" dirty="0" smtClean="0"/>
              <a:t>)</a:t>
            </a:r>
            <a:endParaRPr lang="en-US" altLang="zh-TW" sz="2000" b="1" dirty="0"/>
          </a:p>
          <a:p>
            <a:r>
              <a:rPr lang="zh-TW" altLang="en-US" sz="2000" b="1" dirty="0" smtClean="0"/>
              <a:t>這個是</a:t>
            </a:r>
            <a:r>
              <a:rPr lang="en-US" altLang="zh-TW" sz="2000" b="1" dirty="0" err="1" smtClean="0"/>
              <a:t>opencv</a:t>
            </a:r>
            <a:r>
              <a:rPr lang="zh-TW" altLang="en-US" sz="2000" b="1" dirty="0" smtClean="0"/>
              <a:t>內建用來計算以上訊息的程式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82179547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272</TotalTime>
  <Words>855</Words>
  <Application>Microsoft Office PowerPoint</Application>
  <PresentationFormat>寬螢幕</PresentationFormat>
  <Paragraphs>103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Tw Cen MT</vt:lpstr>
      <vt:lpstr>Wingdings</vt:lpstr>
      <vt:lpstr>小水滴</vt:lpstr>
      <vt:lpstr>顏色追蹤</vt:lpstr>
      <vt:lpstr>程式流程</vt:lpstr>
      <vt:lpstr>影像辨識-使用OpenCV與CvBridge</vt:lpstr>
      <vt:lpstr>影像辨識-讀取影像</vt:lpstr>
      <vt:lpstr>影像辨識-擷取並且傳入處理程式</vt:lpstr>
      <vt:lpstr>影像辨識-影像處理程式概覽</vt:lpstr>
      <vt:lpstr>影像辨識-製作遮罩</vt:lpstr>
      <vt:lpstr>影像辨識-處理較大的雜訊與缺口</vt:lpstr>
      <vt:lpstr>影像辨識-計算重心</vt:lpstr>
      <vt:lpstr>影像辨識-將處理好的影像使用CVBridge轉換成ROS訊息</vt:lpstr>
      <vt:lpstr>建立ROS message – 建立訊息</vt:lpstr>
      <vt:lpstr>建立ROS message – 在package.xml的修改</vt:lpstr>
      <vt:lpstr>建立ROS message – 在CMakeLists.txt的修改</vt:lpstr>
      <vt:lpstr>建立ROS message – 完成前面的步驟後</vt:lpstr>
      <vt:lpstr>附錄:程式由windows轉移到LINUX系列</vt:lpstr>
      <vt:lpstr>附錄:虛擬機使用Webcam</vt:lpstr>
      <vt:lpstr>參考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顏色追蹤</dc:title>
  <dc:creator>楊鴻翊</dc:creator>
  <cp:lastModifiedBy>楊鴻翊</cp:lastModifiedBy>
  <cp:revision>17</cp:revision>
  <dcterms:created xsi:type="dcterms:W3CDTF">2018-11-15T17:13:17Z</dcterms:created>
  <dcterms:modified xsi:type="dcterms:W3CDTF">2018-11-15T21:45:42Z</dcterms:modified>
</cp:coreProperties>
</file>